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3" r:id="rId2"/>
    <p:sldId id="262" r:id="rId3"/>
    <p:sldId id="277" r:id="rId4"/>
    <p:sldId id="316" r:id="rId5"/>
    <p:sldId id="318" r:id="rId6"/>
    <p:sldId id="319" r:id="rId7"/>
    <p:sldId id="320" r:id="rId8"/>
    <p:sldId id="342" r:id="rId9"/>
    <p:sldId id="341" r:id="rId10"/>
    <p:sldId id="340" r:id="rId11"/>
    <p:sldId id="322" r:id="rId12"/>
    <p:sldId id="265" r:id="rId13"/>
    <p:sldId id="323" r:id="rId14"/>
    <p:sldId id="324" r:id="rId15"/>
    <p:sldId id="330" r:id="rId16"/>
    <p:sldId id="321" r:id="rId17"/>
    <p:sldId id="325" r:id="rId18"/>
    <p:sldId id="326" r:id="rId19"/>
    <p:sldId id="327" r:id="rId20"/>
    <p:sldId id="328" r:id="rId21"/>
    <p:sldId id="346" r:id="rId22"/>
    <p:sldId id="345" r:id="rId23"/>
    <p:sldId id="344" r:id="rId24"/>
    <p:sldId id="329" r:id="rId25"/>
    <p:sldId id="333" r:id="rId26"/>
    <p:sldId id="332" r:id="rId27"/>
    <p:sldId id="331" r:id="rId28"/>
    <p:sldId id="334" r:id="rId29"/>
    <p:sldId id="335" r:id="rId30"/>
    <p:sldId id="336" r:id="rId31"/>
    <p:sldId id="337" r:id="rId32"/>
    <p:sldId id="338" r:id="rId33"/>
    <p:sldId id="339" r:id="rId34"/>
    <p:sldId id="317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277"/>
            <p14:sldId id="316"/>
            <p14:sldId id="318"/>
            <p14:sldId id="319"/>
            <p14:sldId id="320"/>
            <p14:sldId id="342"/>
            <p14:sldId id="341"/>
            <p14:sldId id="340"/>
            <p14:sldId id="322"/>
            <p14:sldId id="265"/>
            <p14:sldId id="323"/>
            <p14:sldId id="324"/>
            <p14:sldId id="330"/>
            <p14:sldId id="321"/>
            <p14:sldId id="325"/>
            <p14:sldId id="326"/>
            <p14:sldId id="327"/>
            <p14:sldId id="328"/>
            <p14:sldId id="346"/>
            <p14:sldId id="345"/>
            <p14:sldId id="344"/>
            <p14:sldId id="329"/>
            <p14:sldId id="333"/>
            <p14:sldId id="332"/>
            <p14:sldId id="331"/>
            <p14:sldId id="334"/>
            <p14:sldId id="335"/>
            <p14:sldId id="336"/>
            <p14:sldId id="337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6"/>
    <p:restoredTop sz="83371"/>
  </p:normalViewPr>
  <p:slideViewPr>
    <p:cSldViewPr snapToObjects="1">
      <p:cViewPr varScale="1">
        <p:scale>
          <a:sx n="130" d="100"/>
          <a:sy n="130" d="100"/>
        </p:scale>
        <p:origin x="3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06/03/2021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scope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434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ML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56860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Other ML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cs typeface="Calibri"/>
              </a:rPr>
              <a:t>Reinforcement learning</a:t>
            </a:r>
            <a:endParaRPr lang="en-US" sz="2600" dirty="0"/>
          </a:p>
          <a:p>
            <a:pPr lvl="1"/>
            <a:r>
              <a:rPr lang="en-US" dirty="0"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6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46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is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Learning definition</a:t>
            </a:r>
          </a:p>
          <a:p>
            <a:r>
              <a:rPr lang="en-US" dirty="0"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cs typeface="Calibri"/>
              </a:rPr>
              <a:t>Error between prediction and actual target</a:t>
            </a:r>
          </a:p>
          <a:p>
            <a:r>
              <a:rPr lang="en-US" dirty="0">
                <a:cs typeface="Calibri"/>
              </a:rPr>
              <a:t>Adjust model parameters to decrease error</a:t>
            </a:r>
          </a:p>
          <a:p>
            <a:r>
              <a:rPr lang="en-US" dirty="0">
                <a:cs typeface="Calibri"/>
              </a:rPr>
              <a:t>Repeat until convergence</a:t>
            </a:r>
          </a:p>
          <a:p>
            <a:r>
              <a:rPr lang="en-US" dirty="0"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Artificial Intelligence (AI)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Machine Learning (ML)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Many algorithms: Artificial Neural Networks (ANNs),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Support Vector Machines (SVM), Decision Trees, … 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Deep Learning (DL)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Evolution of ML, focused on advanced techniques of ANN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Inspired by information processing patterns of human brain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Data Science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Umbrella term for the above terms, widely used in industry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Includes data mining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961172" y="3356992"/>
            <a:ext cx="4182828" cy="22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696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70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Main idea: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Each region has a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Visualization and interpretation in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DD2C8B-F359-DD4E-9ED0-17D27E13E9CF}"/>
              </a:ext>
            </a:extLst>
          </p:cNvPr>
          <p:cNvCxnSpPr>
            <a:cxnSpLocks/>
          </p:cNvCxnSpPr>
          <p:nvPr/>
        </p:nvCxnSpPr>
        <p:spPr>
          <a:xfrm>
            <a:off x="2499108" y="1811403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FD6563-DE56-6040-B841-712112C3BC73}"/>
              </a:ext>
            </a:extLst>
          </p:cNvPr>
          <p:cNvCxnSpPr>
            <a:cxnSpLocks/>
          </p:cNvCxnSpPr>
          <p:nvPr/>
        </p:nvCxnSpPr>
        <p:spPr>
          <a:xfrm>
            <a:off x="1338734" y="2710036"/>
            <a:ext cx="570082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7BAF7B-8346-2F44-90FE-51438F3BACC3}"/>
              </a:ext>
            </a:extLst>
          </p:cNvPr>
          <p:cNvCxnSpPr>
            <a:cxnSpLocks/>
          </p:cNvCxnSpPr>
          <p:nvPr/>
        </p:nvCxnSpPr>
        <p:spPr>
          <a:xfrm>
            <a:off x="3652352" y="2774993"/>
            <a:ext cx="595895" cy="15221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F349D3-4706-2340-9249-82C8631E0C15}"/>
              </a:ext>
            </a:extLst>
          </p:cNvPr>
          <p:cNvCxnSpPr>
            <a:cxnSpLocks/>
          </p:cNvCxnSpPr>
          <p:nvPr/>
        </p:nvCxnSpPr>
        <p:spPr>
          <a:xfrm flipH="1">
            <a:off x="2987272" y="2774993"/>
            <a:ext cx="626358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AF77CC-148D-5A4E-BC75-BC73C1EEC9B0}"/>
              </a:ext>
            </a:extLst>
          </p:cNvPr>
          <p:cNvCxnSpPr>
            <a:cxnSpLocks/>
          </p:cNvCxnSpPr>
          <p:nvPr/>
        </p:nvCxnSpPr>
        <p:spPr>
          <a:xfrm flipH="1">
            <a:off x="498309" y="2774993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50E33F-654D-B141-8D09-C4385F3DE09D}"/>
              </a:ext>
            </a:extLst>
          </p:cNvPr>
          <p:cNvCxnSpPr/>
          <p:nvPr/>
        </p:nvCxnSpPr>
        <p:spPr>
          <a:xfrm flipH="1">
            <a:off x="1333865" y="1818338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E9182B-6FF2-FF48-AEA3-2FC0E446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F89725-077C-654D-A79C-1EF4AD6D1128}"/>
              </a:ext>
            </a:extLst>
          </p:cNvPr>
          <p:cNvCxnSpPr>
            <a:cxnSpLocks/>
          </p:cNvCxnSpPr>
          <p:nvPr/>
        </p:nvCxnSpPr>
        <p:spPr>
          <a:xfrm>
            <a:off x="5292080" y="5934522"/>
            <a:ext cx="35283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FA2F1-BB58-8140-8FCA-29D07F0166AB}"/>
              </a:ext>
            </a:extLst>
          </p:cNvPr>
          <p:cNvCxnSpPr>
            <a:cxnSpLocks/>
          </p:cNvCxnSpPr>
          <p:nvPr/>
        </p:nvCxnSpPr>
        <p:spPr>
          <a:xfrm flipV="1">
            <a:off x="5292080" y="2540027"/>
            <a:ext cx="0" cy="3394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31230-AA43-3D4E-89BE-1F3930F1BFF5}"/>
                  </a:ext>
                </a:extLst>
              </p:cNvPr>
              <p:cNvSpPr txBox="1"/>
              <p:nvPr/>
            </p:nvSpPr>
            <p:spPr>
              <a:xfrm>
                <a:off x="8390664" y="5939988"/>
                <a:ext cx="4138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31230-AA43-3D4E-89BE-1F3930F1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64" y="5939988"/>
                <a:ext cx="413898" cy="369332"/>
              </a:xfrm>
              <a:prstGeom prst="rect">
                <a:avLst/>
              </a:prstGeom>
              <a:blipFill>
                <a:blip r:embed="rId2"/>
                <a:stretch>
                  <a:fillRect l="-2941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74D32-E7D5-7344-BFA8-A1A5CA94D08F}"/>
                  </a:ext>
                </a:extLst>
              </p:cNvPr>
              <p:cNvSpPr txBox="1"/>
              <p:nvPr/>
            </p:nvSpPr>
            <p:spPr>
              <a:xfrm>
                <a:off x="4834313" y="2525370"/>
                <a:ext cx="4138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74D32-E7D5-7344-BFA8-A1A5CA94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313" y="2525370"/>
                <a:ext cx="413898" cy="369332"/>
              </a:xfrm>
              <a:prstGeom prst="rect">
                <a:avLst/>
              </a:prstGeom>
              <a:blipFill>
                <a:blip r:embed="rId3"/>
                <a:stretch>
                  <a:fillRect l="-2941" b="-129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D796D3-B52F-3541-AAA0-E5945000C136}"/>
              </a:ext>
            </a:extLst>
          </p:cNvPr>
          <p:cNvSpPr/>
          <p:nvPr/>
        </p:nvSpPr>
        <p:spPr>
          <a:xfrm>
            <a:off x="2339752" y="166926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CCDAD5-61AE-5C42-8013-DEF6A727337E}"/>
              </a:ext>
            </a:extLst>
          </p:cNvPr>
          <p:cNvSpPr/>
          <p:nvPr/>
        </p:nvSpPr>
        <p:spPr>
          <a:xfrm>
            <a:off x="1189849" y="2611810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0A503-D69F-C14E-8ECF-312B5053F515}"/>
                  </a:ext>
                </a:extLst>
              </p:cNvPr>
              <p:cNvSpPr/>
              <p:nvPr/>
            </p:nvSpPr>
            <p:spPr>
              <a:xfrm>
                <a:off x="2771800" y="1561360"/>
                <a:ext cx="985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0A503-D69F-C14E-8ECF-312B5053F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561360"/>
                <a:ext cx="9858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3EA5EC-FAFC-0E4C-B6F9-AACE4BC0171E}"/>
              </a:ext>
            </a:extLst>
          </p:cNvPr>
          <p:cNvSpPr/>
          <p:nvPr/>
        </p:nvSpPr>
        <p:spPr>
          <a:xfrm>
            <a:off x="3469614" y="2611810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1E008-121C-9C48-92AB-EC49EB96A7CC}"/>
                  </a:ext>
                </a:extLst>
              </p:cNvPr>
              <p:cNvSpPr/>
              <p:nvPr/>
            </p:nvSpPr>
            <p:spPr>
              <a:xfrm>
                <a:off x="6717624" y="59399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1E008-121C-9C48-92AB-EC49EB96A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24" y="593998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D31EE0-80AA-3844-A56E-4F9598482657}"/>
              </a:ext>
            </a:extLst>
          </p:cNvPr>
          <p:cNvCxnSpPr>
            <a:cxnSpLocks/>
          </p:cNvCxnSpPr>
          <p:nvPr/>
        </p:nvCxnSpPr>
        <p:spPr>
          <a:xfrm flipV="1">
            <a:off x="6948264" y="4662422"/>
            <a:ext cx="0" cy="127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E70FEB6-ED35-D549-9EA4-5C7AFE8BB90A}"/>
              </a:ext>
            </a:extLst>
          </p:cNvPr>
          <p:cNvSpPr/>
          <p:nvPr/>
        </p:nvSpPr>
        <p:spPr>
          <a:xfrm>
            <a:off x="354293" y="4183264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490D5E-8240-2C4C-8F15-75D1661B589F}"/>
              </a:ext>
            </a:extLst>
          </p:cNvPr>
          <p:cNvSpPr/>
          <p:nvPr/>
        </p:nvSpPr>
        <p:spPr>
          <a:xfrm>
            <a:off x="1764800" y="4181377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BE0276-7C92-9541-9B2C-3B00DBD3615E}"/>
              </a:ext>
            </a:extLst>
          </p:cNvPr>
          <p:cNvSpPr/>
          <p:nvPr/>
        </p:nvSpPr>
        <p:spPr>
          <a:xfrm>
            <a:off x="2843256" y="4159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2668E6-D98F-ED4F-983E-27294366CD27}"/>
              </a:ext>
            </a:extLst>
          </p:cNvPr>
          <p:cNvSpPr/>
          <p:nvPr/>
        </p:nvSpPr>
        <p:spPr>
          <a:xfrm>
            <a:off x="4104231" y="4148107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92F97EB-5791-E045-9779-F70CBF137A94}"/>
                  </a:ext>
                </a:extLst>
              </p:cNvPr>
              <p:cNvSpPr/>
              <p:nvPr/>
            </p:nvSpPr>
            <p:spPr>
              <a:xfrm>
                <a:off x="188773" y="2524974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92F97EB-5791-E045-9779-F70CBF137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3" y="2524974"/>
                <a:ext cx="991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401470D-C0C2-F74C-A26B-6A43C2E4B180}"/>
                  </a:ext>
                </a:extLst>
              </p:cNvPr>
              <p:cNvSpPr/>
              <p:nvPr/>
            </p:nvSpPr>
            <p:spPr>
              <a:xfrm>
                <a:off x="3726548" y="2540629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401470D-C0C2-F74C-A26B-6A43C2E4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548" y="2540629"/>
                <a:ext cx="991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6316E-D1DE-534A-B420-82A566C41BED}"/>
              </a:ext>
            </a:extLst>
          </p:cNvPr>
          <p:cNvCxnSpPr>
            <a:cxnSpLocks/>
          </p:cNvCxnSpPr>
          <p:nvPr/>
        </p:nvCxnSpPr>
        <p:spPr>
          <a:xfrm>
            <a:off x="5292082" y="4653140"/>
            <a:ext cx="3511956" cy="38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3C72B1-F701-B04D-894A-F2FBFBFA77DB}"/>
                  </a:ext>
                </a:extLst>
              </p:cNvPr>
              <p:cNvSpPr/>
              <p:nvPr/>
            </p:nvSpPr>
            <p:spPr>
              <a:xfrm>
                <a:off x="4801020" y="4457977"/>
                <a:ext cx="466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3C72B1-F701-B04D-894A-F2FBFBFA7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20" y="4457977"/>
                <a:ext cx="4666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CCCCDA3-4706-DB4D-997A-42D1ACDB629A}"/>
              </a:ext>
            </a:extLst>
          </p:cNvPr>
          <p:cNvSpPr txBox="1"/>
          <p:nvPr/>
        </p:nvSpPr>
        <p:spPr>
          <a:xfrm>
            <a:off x="85646" y="458047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Soccer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7F103E-CE51-A240-AECF-6A64F3039E3A}"/>
              </a:ext>
            </a:extLst>
          </p:cNvPr>
          <p:cNvSpPr txBox="1"/>
          <p:nvPr/>
        </p:nvSpPr>
        <p:spPr>
          <a:xfrm>
            <a:off x="1460267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A60D5-2B25-6B46-9C3C-BB7E9F87DBEE}"/>
              </a:ext>
            </a:extLst>
          </p:cNvPr>
          <p:cNvSpPr txBox="1"/>
          <p:nvPr/>
        </p:nvSpPr>
        <p:spPr>
          <a:xfrm>
            <a:off x="2519668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Skiing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B0FA23-2DDF-7441-8D7E-7A3D78CC35A3}"/>
              </a:ext>
            </a:extLst>
          </p:cNvPr>
          <p:cNvSpPr txBox="1"/>
          <p:nvPr/>
        </p:nvSpPr>
        <p:spPr>
          <a:xfrm>
            <a:off x="3820014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7D0AD5-9337-D24F-A77C-3A4A51FBE780}"/>
              </a:ext>
            </a:extLst>
          </p:cNvPr>
          <p:cNvSpPr txBox="1"/>
          <p:nvPr/>
        </p:nvSpPr>
        <p:spPr>
          <a:xfrm>
            <a:off x="5695278" y="508709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Soccer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4FDA36-7326-584A-8022-7767B7B65C9B}"/>
              </a:ext>
            </a:extLst>
          </p:cNvPr>
          <p:cNvSpPr txBox="1"/>
          <p:nvPr/>
        </p:nvSpPr>
        <p:spPr>
          <a:xfrm>
            <a:off x="5695277" y="3520236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74663A-E4B1-544F-B101-7110828B2935}"/>
              </a:ext>
            </a:extLst>
          </p:cNvPr>
          <p:cNvSpPr txBox="1"/>
          <p:nvPr/>
        </p:nvSpPr>
        <p:spPr>
          <a:xfrm>
            <a:off x="7463487" y="508709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Skiing</a:t>
            </a:r>
          </a:p>
        </p:txBody>
      </p:sp>
    </p:spTree>
    <p:extLst>
      <p:ext uri="{BB962C8B-B14F-4D97-AF65-F5344CB8AC3E}">
        <p14:creationId xmlns:p14="http://schemas.microsoft.com/office/powerpoint/2010/main" val="1670209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DTs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Building a ML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673154"/>
              </p:ext>
            </p:extLst>
          </p:nvPr>
        </p:nvGraphicFramePr>
        <p:xfrm>
          <a:off x="628650" y="1502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996653"/>
              </p:ext>
            </p:extLst>
          </p:nvPr>
        </p:nvGraphicFramePr>
        <p:xfrm>
          <a:off x="3275856" y="2577257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917547"/>
              </p:ext>
            </p:extLst>
          </p:nvPr>
        </p:nvGraphicFramePr>
        <p:xfrm>
          <a:off x="6012160" y="4253344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1751734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283159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4245995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2577257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3476831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A302A4-407F-429B-B810-DCB741928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302A4-407F-429B-B810-DCB741928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7" grpId="0" uiExpand="1">
        <p:bldSub>
          <a:bldDgm bld="one"/>
        </p:bldSub>
      </p:bldGraphic>
      <p:bldGraphic spid="8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format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Features</a:t>
            </a:r>
          </a:p>
          <a:p>
            <a:pPr lvl="1"/>
            <a:r>
              <a:rPr lang="en-CA" dirty="0"/>
              <a:t>Also called predictors, inputs, independent variables</a:t>
            </a:r>
          </a:p>
          <a:p>
            <a:r>
              <a:rPr lang="en-CA" dirty="0"/>
              <a:t>Targets</a:t>
            </a:r>
          </a:p>
          <a:p>
            <a:pPr lvl="1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Titanic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Train and Test sets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1923BF-16CD-F444-BA10-C0017497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02" y="2383571"/>
            <a:ext cx="6804248" cy="16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F4D17E-70A2-EE47-9D94-9BF96D48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03" y="4589348"/>
            <a:ext cx="6721029" cy="16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330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14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305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brief background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979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major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have labeled data</a:t>
            </a:r>
          </a:p>
          <a:p>
            <a:pPr lvl="1"/>
            <a:r>
              <a:rPr lang="en-CA" dirty="0"/>
              <a:t>Ground truth for the model</a:t>
            </a:r>
          </a:p>
          <a:p>
            <a:r>
              <a:rPr lang="en-CA" dirty="0"/>
              <a:t>Classification</a:t>
            </a:r>
          </a:p>
          <a:p>
            <a:r>
              <a:rPr lang="en-CA" dirty="0"/>
              <a:t>Regression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429000"/>
            <a:ext cx="5262912" cy="2631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572000" y="6201014"/>
            <a:ext cx="52768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Image: </a:t>
            </a:r>
            <a:r>
              <a:rPr lang="en-US" sz="12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Unsupervised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don’t provide labels</a:t>
            </a:r>
          </a:p>
          <a:p>
            <a:pPr lvl="1"/>
            <a:r>
              <a:rPr lang="en-CA" dirty="0"/>
              <a:t>Many instances we don’t have them</a:t>
            </a:r>
          </a:p>
          <a:p>
            <a:r>
              <a:rPr lang="en-CA" dirty="0"/>
              <a:t>Clustering</a:t>
            </a:r>
          </a:p>
          <a:p>
            <a:r>
              <a:rPr lang="en-CA" dirty="0"/>
              <a:t>Dimensionality reduction</a:t>
            </a:r>
          </a:p>
          <a:p>
            <a:r>
              <a:rPr lang="en-CA" dirty="0"/>
              <a:t>Anomaly detection</a:t>
            </a:r>
          </a:p>
          <a:p>
            <a:r>
              <a:rPr lang="en-CA" dirty="0"/>
              <a:t>Generative modeling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8899</TotalTime>
  <Words>566</Words>
  <Application>Microsoft Macintosh PowerPoint</Application>
  <PresentationFormat>On-screen Show (4:3)</PresentationFormat>
  <Paragraphs>138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nyt-imperial</vt:lpstr>
      <vt:lpstr>Open Sans Light</vt:lpstr>
      <vt:lpstr>Thème Office</vt:lpstr>
      <vt:lpstr>Machine Learning 101</vt:lpstr>
      <vt:lpstr>PowerPoint Presentation</vt:lpstr>
      <vt:lpstr>Workshop agenda</vt:lpstr>
      <vt:lpstr>PowerPoint Presentation</vt:lpstr>
      <vt:lpstr>PowerPoint Presentation</vt:lpstr>
      <vt:lpstr>ML brief background</vt:lpstr>
      <vt:lpstr>ML major tasks</vt:lpstr>
      <vt:lpstr>Supervised ML</vt:lpstr>
      <vt:lpstr>Unsupervised ML</vt:lpstr>
      <vt:lpstr>ML scope</vt:lpstr>
      <vt:lpstr>Other ML types</vt:lpstr>
      <vt:lpstr>Other ML types</vt:lpstr>
      <vt:lpstr>Title</vt:lpstr>
      <vt:lpstr>Title</vt:lpstr>
      <vt:lpstr>What is learning?</vt:lpstr>
      <vt:lpstr>Terminologies</vt:lpstr>
      <vt:lpstr>Title</vt:lpstr>
      <vt:lpstr>Title</vt:lpstr>
      <vt:lpstr>Title</vt:lpstr>
      <vt:lpstr>Decision Trees (DTs)</vt:lpstr>
      <vt:lpstr>DTs motivation</vt:lpstr>
      <vt:lpstr>DTs main idea</vt:lpstr>
      <vt:lpstr>DTs main idea</vt:lpstr>
      <vt:lpstr>DTs example</vt:lpstr>
      <vt:lpstr>Building a ML model</vt:lpstr>
      <vt:lpstr>Data format</vt:lpstr>
      <vt:lpstr>Titanic Dataset</vt:lpstr>
      <vt:lpstr>Train and Test sets</vt:lpstr>
      <vt:lpstr>Title</vt:lpstr>
      <vt:lpstr>Title</vt:lpstr>
      <vt:lpstr>Title</vt:lpstr>
      <vt:lpstr>Title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79</cp:revision>
  <dcterms:created xsi:type="dcterms:W3CDTF">2019-07-29T14:54:16Z</dcterms:created>
  <dcterms:modified xsi:type="dcterms:W3CDTF">2021-03-06T20:21:33Z</dcterms:modified>
</cp:coreProperties>
</file>